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8"/>
  </p:notesMasterIdLst>
  <p:sldIdLst>
    <p:sldId id="257" r:id="rId3"/>
    <p:sldId id="259" r:id="rId4"/>
    <p:sldId id="260" r:id="rId5"/>
    <p:sldId id="262" r:id="rId6"/>
    <p:sldId id="263" r:id="rId7"/>
    <p:sldId id="285" r:id="rId8"/>
    <p:sldId id="318" r:id="rId9"/>
    <p:sldId id="282" r:id="rId10"/>
    <p:sldId id="270" r:id="rId11"/>
    <p:sldId id="298" r:id="rId12"/>
    <p:sldId id="319" r:id="rId13"/>
    <p:sldId id="315" r:id="rId14"/>
    <p:sldId id="316" r:id="rId15"/>
    <p:sldId id="317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284" r:id="rId26"/>
    <p:sldId id="300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D4A"/>
    <a:srgbClr val="FEC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97" autoAdjust="0"/>
    <p:restoredTop sz="94660"/>
  </p:normalViewPr>
  <p:slideViewPr>
    <p:cSldViewPr snapToGrid="0">
      <p:cViewPr>
        <p:scale>
          <a:sx n="103" d="100"/>
          <a:sy n="103" d="100"/>
        </p:scale>
        <p:origin x="4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B6E8-6237-7F4B-9443-B2A46159579F}" type="datetimeFigureOut">
              <a:t>2024/12/30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CDF12-4A91-AE45-8FDE-29556F77079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83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F8C44-1DD6-D6BB-5E42-76192E0D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31B920-B13E-7D6F-8800-33EDB12BD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3D21A2-8D80-42AD-AC24-BB14C2F18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用户模块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功能：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用户注册：支持账号、密码注册，校验唯一性。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用户登录：支持明文密码校验，返回 </a:t>
            </a:r>
            <a:r>
              <a:rPr lang="en-US" altLang="zh-CN" dirty="0"/>
              <a:t>JWT Token</a:t>
            </a:r>
            <a:r>
              <a:rPr lang="zh-CN" altLang="en-US" dirty="0"/>
              <a:t>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用户信息管理：允许用户更新个人信息。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实现方式：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</a:t>
            </a:r>
            <a:r>
              <a:rPr lang="zh-CN" altLang="en-US" dirty="0"/>
              <a:t>的自定义用户模型扩展基础用户功能。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Rest Framework </a:t>
            </a:r>
            <a:r>
              <a:rPr lang="zh-CN" altLang="en-US" dirty="0"/>
              <a:t>提供 </a:t>
            </a:r>
            <a:r>
              <a:rPr lang="en-US" altLang="zh-CN" dirty="0"/>
              <a:t>API </a:t>
            </a:r>
            <a:r>
              <a:rPr lang="zh-CN" altLang="en-US" dirty="0"/>
              <a:t>支持。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密码加密存储，使用 </a:t>
            </a:r>
            <a:r>
              <a:rPr lang="en-US" altLang="zh-CN" dirty="0"/>
              <a:t>PBKDF2 </a:t>
            </a:r>
            <a:r>
              <a:rPr lang="zh-CN" altLang="en-US" dirty="0"/>
              <a:t>算法。</a:t>
            </a:r>
          </a:p>
          <a:p>
            <a:r>
              <a:rPr lang="zh-CN" altLang="en-US" b="1" dirty="0"/>
              <a:t>商品管理模块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功能：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商品分类：支持一级分类、二级分类的层级查询。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商品详情：显示商品价格、库存、图片等信息。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商品搜索：支持关键字搜索、正则表达式模糊查询。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实现方式：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后端模块：</a:t>
            </a:r>
            <a:r>
              <a:rPr lang="en-US" altLang="zh-CN" dirty="0"/>
              <a:t>Django ORM </a:t>
            </a:r>
            <a:r>
              <a:rPr lang="zh-CN" altLang="en-US" dirty="0"/>
              <a:t>处理商品查询，支持分页和搜索。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数据库：分类表与商品表使用外键关联。</a:t>
            </a:r>
          </a:p>
          <a:p>
            <a:r>
              <a:rPr lang="zh-CN" altLang="en-US" b="1" dirty="0"/>
              <a:t>订单模块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功能：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订单创建：将用户选购的商品加入订单。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支付：支持支付状态更新和支付方式选择。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订单查询：按时间或状态查询历史订单。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实现方式：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ORM </a:t>
            </a:r>
            <a:r>
              <a:rPr lang="zh-CN" altLang="en-US" dirty="0"/>
              <a:t>定义订单和订单项模型。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支付状态存储在数据库，支持扩展支付渠道（如支付宝、微信支付）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F64DAF-A39F-60EE-AD48-40AC3C688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63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用户模块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功能：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用户注册：支持账号、密码注册，校验唯一性。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用户登录：支持明文密码校验，返回 </a:t>
            </a:r>
            <a:r>
              <a:rPr lang="en-US" altLang="zh-CN" dirty="0"/>
              <a:t>JWT Token</a:t>
            </a:r>
            <a:r>
              <a:rPr lang="zh-CN" altLang="en-US" dirty="0"/>
              <a:t>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用户信息管理：允许用户更新个人信息。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实现方式：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</a:t>
            </a:r>
            <a:r>
              <a:rPr lang="zh-CN" altLang="en-US" dirty="0"/>
              <a:t>的自定义用户模型扩展基础用户功能。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Rest Framework </a:t>
            </a:r>
            <a:r>
              <a:rPr lang="zh-CN" altLang="en-US" dirty="0"/>
              <a:t>提供 </a:t>
            </a:r>
            <a:r>
              <a:rPr lang="en-US" altLang="zh-CN" dirty="0"/>
              <a:t>API </a:t>
            </a:r>
            <a:r>
              <a:rPr lang="zh-CN" altLang="en-US" dirty="0"/>
              <a:t>支持。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密码加密存储，使用 </a:t>
            </a:r>
            <a:r>
              <a:rPr lang="en-US" altLang="zh-CN" dirty="0"/>
              <a:t>PBKDF2 </a:t>
            </a:r>
            <a:r>
              <a:rPr lang="zh-CN" altLang="en-US" dirty="0"/>
              <a:t>算法。</a:t>
            </a:r>
          </a:p>
          <a:p>
            <a:r>
              <a:rPr lang="zh-CN" altLang="en-US" b="1" dirty="0"/>
              <a:t>商品管理模块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功能：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商品分类：支持一级分类、二级分类的层级查询。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商品详情：显示商品价格、库存、图片等信息。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商品搜索：支持关键字搜索、正则表达式模糊查询。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实现方式：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后端模块：</a:t>
            </a:r>
            <a:r>
              <a:rPr lang="en-US" altLang="zh-CN" dirty="0"/>
              <a:t>Django ORM </a:t>
            </a:r>
            <a:r>
              <a:rPr lang="zh-CN" altLang="en-US" dirty="0"/>
              <a:t>处理商品查询，支持分页和搜索。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数据库：分类表与商品表使用外键关联。</a:t>
            </a:r>
          </a:p>
          <a:p>
            <a:r>
              <a:rPr lang="zh-CN" altLang="en-US" b="1" dirty="0"/>
              <a:t>订单模块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功能：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订单创建：将用户选购的商品加入订单。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支付：支持支付状态更新和支付方式选择。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订单查询：按时间或状态查询历史订单。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实现方式：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ORM </a:t>
            </a:r>
            <a:r>
              <a:rPr lang="zh-CN" altLang="en-US" dirty="0"/>
              <a:t>定义订单和订单项模型。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支付状态存储在数据库，支持扩展支付渠道（如支付宝、微信支付）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6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64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03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60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42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15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11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水里有树和房子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>
            <a:fillRect/>
          </a:stretch>
        </p:blipFill>
        <p:spPr>
          <a:xfrm>
            <a:off x="0" y="0"/>
            <a:ext cx="12192000" cy="685175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0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8" name="矩形: 圆角 7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36409" y="6275387"/>
            <a:ext cx="6754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1200" i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止于至善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74713" y="159957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74713" y="1079708"/>
            <a:ext cx="104425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874713" y="1041718"/>
            <a:ext cx="675481" cy="75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"/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167138" y="149871"/>
            <a:ext cx="901700" cy="896126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水里有树和房子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>
            <a:fillRect/>
          </a:stretch>
        </p:blipFill>
        <p:spPr>
          <a:xfrm>
            <a:off x="0" y="0"/>
            <a:ext cx="12192000" cy="685175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0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8" name="矩形: 圆角 7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36409" y="6275387"/>
            <a:ext cx="6754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1200" i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止于至善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74713" y="159957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74713" y="1079708"/>
            <a:ext cx="104425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874713" y="1041718"/>
            <a:ext cx="675481" cy="75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"/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167138" y="149871"/>
            <a:ext cx="901700" cy="896126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15FE-4DD6-4FC6-AA5C-26A4C7FAE56D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矩形 43"/>
          <p:cNvSpPr/>
          <p:nvPr/>
        </p:nvSpPr>
        <p:spPr>
          <a:xfrm>
            <a:off x="0" y="1498060"/>
            <a:ext cx="12192000" cy="3861880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0" y="3758443"/>
            <a:ext cx="3771900" cy="0"/>
          </a:xfrm>
          <a:prstGeom prst="line">
            <a:avLst/>
          </a:prstGeom>
          <a:ln w="38100">
            <a:solidFill>
              <a:srgbClr val="FECA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0" y="5816600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1041399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6908800" y="1163442"/>
            <a:ext cx="4559300" cy="4531116"/>
          </a:xfrm>
          <a:prstGeom prst="flowChartConnector">
            <a:avLst/>
          </a:prstGeom>
        </p:spPr>
      </p:pic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 rotWithShape="1">
          <a:blip r:embed="rId4">
            <a:alphaModFix amt="8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r="12280"/>
          <a:stretch>
            <a:fillRect/>
          </a:stretch>
        </p:blipFill>
        <p:spPr>
          <a:xfrm>
            <a:off x="191229" y="1381542"/>
            <a:ext cx="11809542" cy="3978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6598" y="1663687"/>
            <a:ext cx="790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网上书店：秉文书城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汇报与展示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Report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and Display of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BingWen BookStore</a:t>
            </a:r>
          </a:p>
          <a:p>
            <a:b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83805" y="4113130"/>
            <a:ext cx="5923807" cy="703947"/>
            <a:chOff x="552427" y="4215104"/>
            <a:chExt cx="5502390" cy="915752"/>
          </a:xfrm>
        </p:grpSpPr>
        <p:sp>
          <p:nvSpPr>
            <p:cNvPr id="38" name="流程图: 终止 37"/>
            <p:cNvSpPr/>
            <p:nvPr/>
          </p:nvSpPr>
          <p:spPr>
            <a:xfrm>
              <a:off x="552427" y="4215104"/>
              <a:ext cx="5292750" cy="915752"/>
            </a:xfrm>
            <a:prstGeom prst="roundRect">
              <a:avLst>
                <a:gd name="adj" fmla="val 5000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68640" y="4432358"/>
              <a:ext cx="5486177" cy="48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汇报人：何锦诚</a:t>
              </a:r>
              <a:r>
                <a:rPr lang="en-US" altLang="zh-CN" dirty="0"/>
                <a:t> </a:t>
              </a:r>
              <a:r>
                <a:rPr lang="zh-CN" altLang="en-US" dirty="0"/>
                <a:t>郑宇榕</a:t>
              </a:r>
              <a:r>
                <a:rPr lang="en-US" altLang="zh-CN" dirty="0"/>
                <a:t>     </a:t>
              </a:r>
              <a:r>
                <a:rPr lang="zh-CN" altLang="en-US" dirty="0"/>
                <a:t>汇报时间：</a:t>
              </a:r>
              <a:r>
                <a:rPr lang="en-US" altLang="zh-CN" dirty="0"/>
                <a:t>2024</a:t>
              </a:r>
              <a:r>
                <a:rPr lang="zh-CN" altLang="en-US" dirty="0"/>
                <a:t>年</a:t>
              </a:r>
              <a:r>
                <a:rPr lang="en-US" altLang="zh-CN" dirty="0"/>
                <a:t>12</a:t>
              </a:r>
              <a:r>
                <a:rPr lang="zh-CN" altLang="en-US" dirty="0"/>
                <a:t>月</a:t>
              </a:r>
              <a:r>
                <a:rPr lang="en-US" altLang="zh-CN" dirty="0"/>
                <a:t>30</a:t>
              </a:r>
              <a:r>
                <a:rPr lang="zh-CN" altLang="en-US" dirty="0"/>
                <a:t>日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74700" y="16958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0" y="586186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71AEB55-7784-E69B-6E05-10C07D0F0026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GitHub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4BB568-9ADF-4DD9-C73C-830F9F7BA8E8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2B23D4D-E417-D8EE-F103-3A3044289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41" y="1187532"/>
            <a:ext cx="8462718" cy="5296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56490-C1F4-A673-D74A-A5CF8A956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3AEC9D-E338-B3A2-1A13-6437B952A922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GitHub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2AA618-FB46-740A-9A64-A876EAF652B7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CAB3C6-AC50-1C3B-E2C3-B585998F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27" y="1301098"/>
            <a:ext cx="6835346" cy="49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4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801F-C2B4-C4AE-B6CC-F3B30F225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FE650C-8633-93B9-1021-04E48C0674AF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Apifox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AD15E0-7CE8-5EC1-D7D3-F5AF9C200072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84E3FB-6653-AD05-0B76-B9764A224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05" y="1344880"/>
            <a:ext cx="8306790" cy="519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2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BB1B6-9788-03C0-EB4D-5FD4DC59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322B67E-3209-32B7-E595-4C4AE89F6307}"/>
              </a:ext>
            </a:extLst>
          </p:cNvPr>
          <p:cNvSpPr/>
          <p:nvPr/>
        </p:nvSpPr>
        <p:spPr>
          <a:xfrm>
            <a:off x="1003760" y="1335224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2DBEEB1-1C6F-CBEC-65EB-AD5FAB9FADA6}"/>
              </a:ext>
            </a:extLst>
          </p:cNvPr>
          <p:cNvSpPr/>
          <p:nvPr/>
        </p:nvSpPr>
        <p:spPr>
          <a:xfrm>
            <a:off x="5365615" y="2812154"/>
            <a:ext cx="1739390" cy="1678530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6" name="!!图片">
            <a:extLst>
              <a:ext uri="{FF2B5EF4-FFF2-40B4-BE49-F238E27FC236}">
                <a16:creationId xmlns:a16="http://schemas.microsoft.com/office/drawing/2014/main" id="{F7D5BE49-997B-85AD-AEC7-B3912AE99DD6}"/>
              </a:ext>
            </a:extLst>
          </p:cNvPr>
          <p:cNvSpPr/>
          <p:nvPr/>
        </p:nvSpPr>
        <p:spPr>
          <a:xfrm>
            <a:off x="5527243" y="2966153"/>
            <a:ext cx="1391808" cy="1370530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93F45AD-7240-4DAA-F817-1755110B41F2}"/>
              </a:ext>
            </a:extLst>
          </p:cNvPr>
          <p:cNvSpPr/>
          <p:nvPr/>
        </p:nvSpPr>
        <p:spPr>
          <a:xfrm>
            <a:off x="1882948" y="2812152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2AEBE12-BDD6-E7C9-302E-2425B36DE949}"/>
              </a:ext>
            </a:extLst>
          </p:cNvPr>
          <p:cNvSpPr/>
          <p:nvPr/>
        </p:nvSpPr>
        <p:spPr>
          <a:xfrm>
            <a:off x="7019489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01C4BAA-991E-A5CA-30B0-34372A2B3381}"/>
              </a:ext>
            </a:extLst>
          </p:cNvPr>
          <p:cNvSpPr/>
          <p:nvPr/>
        </p:nvSpPr>
        <p:spPr>
          <a:xfrm>
            <a:off x="5279371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9DDB016-F0D0-7C2C-C27C-4904F31FBA27}"/>
              </a:ext>
            </a:extLst>
          </p:cNvPr>
          <p:cNvCxnSpPr>
            <a:cxnSpLocks/>
          </p:cNvCxnSpPr>
          <p:nvPr/>
        </p:nvCxnSpPr>
        <p:spPr>
          <a:xfrm>
            <a:off x="7191249" y="3748463"/>
            <a:ext cx="1401894" cy="0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039FBCA-4D82-744D-B374-15828AD6A14F}"/>
              </a:ext>
            </a:extLst>
          </p:cNvPr>
          <p:cNvCxnSpPr>
            <a:cxnSpLocks/>
          </p:cNvCxnSpPr>
          <p:nvPr/>
        </p:nvCxnSpPr>
        <p:spPr>
          <a:xfrm flipV="1">
            <a:off x="3599407" y="3701485"/>
            <a:ext cx="1827723" cy="0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769A7128-838F-125A-CD33-8DBE49641F25}"/>
              </a:ext>
            </a:extLst>
          </p:cNvPr>
          <p:cNvSpPr/>
          <p:nvPr/>
        </p:nvSpPr>
        <p:spPr>
          <a:xfrm>
            <a:off x="8605332" y="2850739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A84D425-7A63-0471-9532-2AA3D9EE42FA}"/>
              </a:ext>
            </a:extLst>
          </p:cNvPr>
          <p:cNvSpPr/>
          <p:nvPr/>
        </p:nvSpPr>
        <p:spPr>
          <a:xfrm>
            <a:off x="1929085" y="2773929"/>
            <a:ext cx="1690838" cy="167853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8479" t="22900" r="16593" b="146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728ABE3-9B56-1E93-E17E-3B7B5277BB97}"/>
              </a:ext>
            </a:extLst>
          </p:cNvPr>
          <p:cNvSpPr/>
          <p:nvPr/>
        </p:nvSpPr>
        <p:spPr>
          <a:xfrm>
            <a:off x="8421904" y="2526141"/>
            <a:ext cx="2124313" cy="20675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4755" t="30763" r="24020" b="1377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9A71DC3-9D8F-52A3-5029-EEE390D8F027}"/>
              </a:ext>
            </a:extLst>
          </p:cNvPr>
          <p:cNvSpPr txBox="1"/>
          <p:nvPr/>
        </p:nvSpPr>
        <p:spPr>
          <a:xfrm>
            <a:off x="1371600" y="4715724"/>
            <a:ext cx="280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Vue + Vite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0024C96-B0E3-7317-106B-66027CA6037F}"/>
              </a:ext>
            </a:extLst>
          </p:cNvPr>
          <p:cNvSpPr txBox="1"/>
          <p:nvPr/>
        </p:nvSpPr>
        <p:spPr>
          <a:xfrm>
            <a:off x="4872152" y="4715724"/>
            <a:ext cx="280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Django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2539A46-4E3F-A424-11BC-72FF491855C8}"/>
              </a:ext>
            </a:extLst>
          </p:cNvPr>
          <p:cNvSpPr txBox="1"/>
          <p:nvPr/>
        </p:nvSpPr>
        <p:spPr>
          <a:xfrm>
            <a:off x="8138602" y="4715724"/>
            <a:ext cx="306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MySQL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B9C389-CC5F-8B23-C49D-7297A7912FDC}"/>
              </a:ext>
            </a:extLst>
          </p:cNvPr>
          <p:cNvSpPr txBox="1"/>
          <p:nvPr/>
        </p:nvSpPr>
        <p:spPr>
          <a:xfrm>
            <a:off x="1158212" y="163760"/>
            <a:ext cx="11215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工具与技术：技术选型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C6CE52-6A1E-FDCF-B668-2CDB11640B56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24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49C5-3714-DA92-C6F5-0EC8EF7C8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CB2FAB-4342-DF55-D7BA-EBCE25332FBC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Vercel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CBA02E-1B22-937A-166F-B4397EDCBE87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FC513-290E-C61D-F535-7676CE303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39" y="1283110"/>
            <a:ext cx="8457522" cy="52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0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674947"/>
            <a:ext cx="70264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Module implementation</a:t>
            </a: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97976"/>
            <a:ext cx="21355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1003760" y="1335224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365615" y="2812154"/>
            <a:ext cx="1739390" cy="1678530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6" name="!!图片"/>
          <p:cNvSpPr/>
          <p:nvPr/>
        </p:nvSpPr>
        <p:spPr>
          <a:xfrm>
            <a:off x="5527243" y="2966153"/>
            <a:ext cx="1391808" cy="1370530"/>
          </a:xfrm>
          <a:prstGeom prst="flowChartConnector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1882948" y="2812152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019489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79371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7151036" y="3729895"/>
            <a:ext cx="1953098" cy="18568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3347928" y="3701485"/>
            <a:ext cx="2079202" cy="9811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8605332" y="2850739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085440" y="2966160"/>
            <a:ext cx="1373740" cy="137051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802507" y="3004741"/>
            <a:ext cx="1373740" cy="137051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371600" y="4715724"/>
            <a:ext cx="280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用户模块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872152" y="4715724"/>
            <a:ext cx="280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商品管理模块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138602" y="4715724"/>
            <a:ext cx="306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购物车和订单模块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9DAC5-3092-DBB4-48CD-9BFCE11D21A9}"/>
              </a:ext>
            </a:extLst>
          </p:cNvPr>
          <p:cNvSpPr txBox="1"/>
          <p:nvPr/>
        </p:nvSpPr>
        <p:spPr>
          <a:xfrm>
            <a:off x="1158212" y="163760"/>
            <a:ext cx="102336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  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Module implementation</a:t>
            </a:r>
          </a:p>
          <a:p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3A8C6C-A810-81D8-3421-B65E2BC02A8F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16812" y="1143662"/>
            <a:ext cx="8283406" cy="2809162"/>
            <a:chOff x="935401" y="1633222"/>
            <a:chExt cx="7030418" cy="2809162"/>
          </a:xfrm>
        </p:grpSpPr>
        <p:sp>
          <p:nvSpPr>
            <p:cNvPr id="34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6856297" cy="221599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effectLst/>
                  <a:latin typeface=".SF NS"/>
                </a:rPr>
                <a:t>功能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：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用户注册：支持账号、密码注册，校验账号唯一性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用户登录：支持加密校验，并返回</a:t>
              </a:r>
              <a:r>
                <a:rPr lang="en-US" altLang="zh-CN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JWT Token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用于后续用户订单操作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实现方式：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使用</a:t>
              </a:r>
              <a:r>
                <a:rPr lang="en-US" altLang="zh-CN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Django 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自定义用户模型存储用户数据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使用</a:t>
              </a:r>
              <a:r>
                <a:rPr lang="en-US" altLang="zh-CN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Django 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提供的</a:t>
              </a:r>
              <a:r>
                <a:rPr lang="en-US" altLang="zh-CN" b="0" i="0" dirty="0">
                  <a:solidFill>
                    <a:srgbClr val="323E32"/>
                  </a:solidFill>
                  <a:effectLst/>
                  <a:latin typeface="-apple-system"/>
                </a:rPr>
                <a:t> PBKDF2 </a:t>
              </a:r>
              <a:r>
                <a:rPr lang="zh-CN" altLang="en-US" b="0" i="0" dirty="0">
                  <a:solidFill>
                    <a:srgbClr val="323E32"/>
                  </a:solidFill>
                  <a:effectLst/>
                  <a:latin typeface="-apple-system"/>
                </a:rPr>
                <a:t>算法与 </a:t>
              </a:r>
              <a:r>
                <a:rPr lang="en-US" altLang="zh-CN" b="0" i="0" dirty="0">
                  <a:solidFill>
                    <a:srgbClr val="323E32"/>
                  </a:solidFill>
                  <a:effectLst/>
                  <a:latin typeface="-apple-system"/>
                </a:rPr>
                <a:t>SHA256 </a:t>
              </a:r>
              <a:r>
                <a:rPr lang="zh-CN" altLang="en-US" b="0" i="0" dirty="0">
                  <a:solidFill>
                    <a:srgbClr val="323E32"/>
                  </a:solidFill>
                  <a:effectLst/>
                  <a:latin typeface="-apple-system"/>
                </a:rPr>
                <a:t>哈希值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对密码进行加密处理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</p:txBody>
        </p:sp>
        <p:sp>
          <p:nvSpPr>
            <p:cNvPr id="35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用户模块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7A1A9A3-32D3-B9BD-BB19-D737919F2887}"/>
              </a:ext>
            </a:extLst>
          </p:cNvPr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 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Module implementation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46A75-4C20-CBA6-1A3C-A0FA681869B2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D458A0-070E-4CD3-A11B-3E4F8060C982}"/>
              </a:ext>
            </a:extLst>
          </p:cNvPr>
          <p:cNvGrpSpPr/>
          <p:nvPr/>
        </p:nvGrpSpPr>
        <p:grpSpPr>
          <a:xfrm>
            <a:off x="116812" y="3429000"/>
            <a:ext cx="8633487" cy="2532163"/>
            <a:chOff x="935401" y="1633222"/>
            <a:chExt cx="7327544" cy="2532163"/>
          </a:xfrm>
        </p:grpSpPr>
        <p:sp>
          <p:nvSpPr>
            <p:cNvPr id="25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1D45BDAB-6BE4-4FE2-B0BD-DDBAD4D788E6}"/>
                </a:ext>
              </a:extLst>
            </p:cNvPr>
            <p:cNvSpPr txBox="1"/>
            <p:nvPr/>
          </p:nvSpPr>
          <p:spPr>
            <a:xfrm>
              <a:off x="1109522" y="2226393"/>
              <a:ext cx="7153423" cy="193899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effectLst/>
                  <a:latin typeface=".SF NS"/>
                </a:rPr>
                <a:t>功能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：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商品分类：支持一级分类、二级分类的层级查询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商品搜索：支持关键字搜索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实现方式：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后端：使用正则表达式匹配进行关键词搜索，使用</a:t>
              </a:r>
              <a:r>
                <a:rPr lang="en-US" altLang="zh-CN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Django ORM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处理商品查询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数据库：分类表与商品表使用外键关联，方便查询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</p:txBody>
        </p:sp>
        <p:sp>
          <p:nvSpPr>
            <p:cNvPr id="26" name="iṩļïḓè">
              <a:extLst>
                <a:ext uri="{FF2B5EF4-FFF2-40B4-BE49-F238E27FC236}">
                  <a16:creationId xmlns:a16="http://schemas.microsoft.com/office/drawing/2014/main" id="{3EAAC5C2-58B7-4EBF-B9C9-1797BDD9004C}"/>
                </a:ext>
              </a:extLst>
            </p:cNvPr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商品管理类模块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9203B18-0249-9AE2-CA0B-2B1F69F3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299" y="1583512"/>
            <a:ext cx="3047971" cy="40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16812" y="3814097"/>
            <a:ext cx="8283406" cy="2255164"/>
            <a:chOff x="935401" y="1633222"/>
            <a:chExt cx="7030418" cy="2255164"/>
          </a:xfrm>
        </p:grpSpPr>
        <p:sp>
          <p:nvSpPr>
            <p:cNvPr id="34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6856297" cy="166199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/>
                <a:t>功能：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订单创建：将用户选购的商品加入订单。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订单查询：按时间或状态查询历史订单。</a:t>
              </a: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/>
                <a:t>实现方式：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使用 </a:t>
              </a:r>
              <a:r>
                <a:rPr lang="en-US" altLang="zh-CN" dirty="0"/>
                <a:t>Django ORM </a:t>
              </a:r>
              <a:r>
                <a:rPr lang="zh-CN" altLang="en-US" dirty="0"/>
                <a:t>定义订单和订单项模型。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支付状态存储在数据库。</a:t>
              </a:r>
            </a:p>
          </p:txBody>
        </p:sp>
        <p:sp>
          <p:nvSpPr>
            <p:cNvPr id="35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订单模块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7A1A9A3-32D3-B9BD-BB19-D737919F2887}"/>
              </a:ext>
            </a:extLst>
          </p:cNvPr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 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Module implementation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46A75-4C20-CBA6-1A3C-A0FA681869B2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DC01AF-CE69-4587-B434-FC082A8F43E6}"/>
              </a:ext>
            </a:extLst>
          </p:cNvPr>
          <p:cNvGrpSpPr/>
          <p:nvPr/>
        </p:nvGrpSpPr>
        <p:grpSpPr>
          <a:xfrm>
            <a:off x="116812" y="1143662"/>
            <a:ext cx="8633487" cy="3086161"/>
            <a:chOff x="935401" y="1633222"/>
            <a:chExt cx="7327544" cy="3086161"/>
          </a:xfrm>
        </p:grpSpPr>
        <p:sp>
          <p:nvSpPr>
            <p:cNvPr id="22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7DF9D9E2-1BF2-45BC-A588-35F6C2B34477}"/>
                </a:ext>
              </a:extLst>
            </p:cNvPr>
            <p:cNvSpPr txBox="1"/>
            <p:nvPr/>
          </p:nvSpPr>
          <p:spPr>
            <a:xfrm>
              <a:off x="1109522" y="2226393"/>
              <a:ext cx="7153423" cy="249299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effectLst/>
                  <a:latin typeface=".SF NS"/>
                </a:rPr>
                <a:t>功能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：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添加商品到购物车</a:t>
              </a:r>
              <a:endParaRPr lang="en-US" altLang="zh-CN" dirty="0"/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修改购物车商品数量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：支持账号、密码注册，校验账号唯一性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删除购物车商品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：支持加密校验，并返回</a:t>
              </a:r>
              <a:r>
                <a:rPr lang="en-US" altLang="zh-CN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JWT Token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用于后续用户订单操作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实现方式：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使用</a:t>
              </a:r>
              <a:r>
                <a:rPr lang="en-US" altLang="zh-CN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Django 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自定义用户模型存储用户数据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使用</a:t>
              </a:r>
              <a:r>
                <a:rPr lang="en-US" altLang="zh-CN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Django 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提供的</a:t>
              </a:r>
              <a:r>
                <a:rPr lang="en-US" altLang="zh-CN" b="0" i="0" dirty="0">
                  <a:solidFill>
                    <a:srgbClr val="323E32"/>
                  </a:solidFill>
                  <a:effectLst/>
                  <a:latin typeface="-apple-system"/>
                </a:rPr>
                <a:t> PBKDF2 </a:t>
              </a:r>
              <a:r>
                <a:rPr lang="zh-CN" altLang="en-US" b="0" i="0" dirty="0">
                  <a:solidFill>
                    <a:srgbClr val="323E32"/>
                  </a:solidFill>
                  <a:effectLst/>
                  <a:latin typeface="-apple-system"/>
                </a:rPr>
                <a:t>算法与 </a:t>
              </a:r>
              <a:r>
                <a:rPr lang="en-US" altLang="zh-CN" b="0" i="0" dirty="0">
                  <a:solidFill>
                    <a:srgbClr val="323E32"/>
                  </a:solidFill>
                  <a:effectLst/>
                  <a:latin typeface="-apple-system"/>
                </a:rPr>
                <a:t>SHA256 </a:t>
              </a:r>
              <a:r>
                <a:rPr lang="zh-CN" altLang="en-US" b="0" i="0" dirty="0">
                  <a:solidFill>
                    <a:srgbClr val="323E32"/>
                  </a:solidFill>
                  <a:effectLst/>
                  <a:latin typeface="-apple-system"/>
                </a:rPr>
                <a:t>哈希值</a:t>
              </a:r>
              <a:r>
                <a:rPr lang="zh-CN" altLang="en-US" dirty="0">
                  <a:solidFill>
                    <a:srgbClr val="0E0E0E"/>
                  </a:solidFill>
                  <a:latin typeface=".SF NS"/>
                  <a:sym typeface="思源黑体 Medium" panose="020B0600000000000000" pitchFamily="34" charset="-122"/>
                </a:rPr>
                <a:t>对密码进行加密处理</a:t>
              </a: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</p:txBody>
        </p:sp>
        <p:sp>
          <p:nvSpPr>
            <p:cNvPr id="23" name="iṩļïḓè">
              <a:extLst>
                <a:ext uri="{FF2B5EF4-FFF2-40B4-BE49-F238E27FC236}">
                  <a16:creationId xmlns:a16="http://schemas.microsoft.com/office/drawing/2014/main" id="{0BF02904-DB53-448A-95E3-9475DA0A125F}"/>
                </a:ext>
              </a:extLst>
            </p:cNvPr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购物车模块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147DC65-17B5-4DA3-151C-38E59E889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321" y="1518310"/>
            <a:ext cx="3015688" cy="43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3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674947"/>
            <a:ext cx="70264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Database design</a:t>
            </a: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97976"/>
            <a:ext cx="21355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68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图片"/>
          <p:cNvSpPr/>
          <p:nvPr/>
        </p:nvSpPr>
        <p:spPr>
          <a:xfrm>
            <a:off x="-3371183" y="-603128"/>
            <a:ext cx="9297242" cy="9010676"/>
          </a:xfrm>
          <a:prstGeom prst="flowChartConnector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-3322359" y="-751984"/>
            <a:ext cx="9208493" cy="8933457"/>
          </a:xfrm>
          <a:prstGeom prst="ellipse">
            <a:avLst/>
          </a:prstGeom>
          <a:noFill/>
          <a:ln w="38100">
            <a:solidFill>
              <a:srgbClr val="6B655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66141" y="1227380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altLang="zh-CN" sz="7200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!!矩形 43"/>
          <p:cNvSpPr/>
          <p:nvPr/>
        </p:nvSpPr>
        <p:spPr>
          <a:xfrm>
            <a:off x="683861" y="2931584"/>
            <a:ext cx="4462297" cy="285544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66141" y="1923834"/>
            <a:ext cx="49004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>
                    <a:lumMod val="75000"/>
                  </a:schemeClr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Directory</a:t>
            </a:r>
            <a:endParaRPr lang="zh-CN" altLang="en-US" sz="8800" dirty="0">
              <a:solidFill>
                <a:schemeClr val="bg1">
                  <a:lumMod val="75000"/>
                </a:schemeClr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6758912" y="1313314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616700" y="1324338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7431019" y="1455163"/>
            <a:ext cx="151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需求分析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702242" y="1372897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521236" y="848738"/>
            <a:ext cx="5638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6616700" y="6451600"/>
            <a:ext cx="55433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椭圆 2"/>
          <p:cNvSpPr/>
          <p:nvPr/>
        </p:nvSpPr>
        <p:spPr>
          <a:xfrm>
            <a:off x="6213052" y="743805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!!椭圆 7"/>
          <p:cNvSpPr/>
          <p:nvPr/>
        </p:nvSpPr>
        <p:spPr>
          <a:xfrm>
            <a:off x="6213052" y="63466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51">
            <a:extLst>
              <a:ext uri="{FF2B5EF4-FFF2-40B4-BE49-F238E27FC236}">
                <a16:creationId xmlns:a16="http://schemas.microsoft.com/office/drawing/2014/main" id="{41BC289C-31CE-B5DF-8733-456C073C58DB}"/>
              </a:ext>
            </a:extLst>
          </p:cNvPr>
          <p:cNvSpPr/>
          <p:nvPr/>
        </p:nvSpPr>
        <p:spPr>
          <a:xfrm>
            <a:off x="6758912" y="2106186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BF3A06-0E97-0115-62BF-2DF38098451C}"/>
              </a:ext>
            </a:extLst>
          </p:cNvPr>
          <p:cNvSpPr/>
          <p:nvPr/>
        </p:nvSpPr>
        <p:spPr>
          <a:xfrm>
            <a:off x="6616700" y="2117210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DDA25-B79C-C979-1A2E-14288831801E}"/>
              </a:ext>
            </a:extLst>
          </p:cNvPr>
          <p:cNvSpPr txBox="1"/>
          <p:nvPr/>
        </p:nvSpPr>
        <p:spPr>
          <a:xfrm>
            <a:off x="7431019" y="2248035"/>
            <a:ext cx="309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039787-21F3-2B8F-852F-A429048419AC}"/>
              </a:ext>
            </a:extLst>
          </p:cNvPr>
          <p:cNvSpPr txBox="1"/>
          <p:nvPr/>
        </p:nvSpPr>
        <p:spPr>
          <a:xfrm>
            <a:off x="6702242" y="2165769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: 圆角 51">
            <a:extLst>
              <a:ext uri="{FF2B5EF4-FFF2-40B4-BE49-F238E27FC236}">
                <a16:creationId xmlns:a16="http://schemas.microsoft.com/office/drawing/2014/main" id="{2E938391-597C-9FCF-FAEA-53DA8286E16D}"/>
              </a:ext>
            </a:extLst>
          </p:cNvPr>
          <p:cNvSpPr/>
          <p:nvPr/>
        </p:nvSpPr>
        <p:spPr>
          <a:xfrm>
            <a:off x="6758912" y="2888034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A452EFB-19A8-4BC7-8AA1-C6C5635CECDC}"/>
              </a:ext>
            </a:extLst>
          </p:cNvPr>
          <p:cNvSpPr/>
          <p:nvPr/>
        </p:nvSpPr>
        <p:spPr>
          <a:xfrm>
            <a:off x="6616700" y="2899058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0" name="文本框 70">
            <a:extLst>
              <a:ext uri="{FF2B5EF4-FFF2-40B4-BE49-F238E27FC236}">
                <a16:creationId xmlns:a16="http://schemas.microsoft.com/office/drawing/2014/main" id="{A937E08A-A31B-775A-C469-ECAB276BF45A}"/>
              </a:ext>
            </a:extLst>
          </p:cNvPr>
          <p:cNvSpPr txBox="1"/>
          <p:nvPr/>
        </p:nvSpPr>
        <p:spPr>
          <a:xfrm>
            <a:off x="7431019" y="3029883"/>
            <a:ext cx="225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75">
            <a:extLst>
              <a:ext uri="{FF2B5EF4-FFF2-40B4-BE49-F238E27FC236}">
                <a16:creationId xmlns:a16="http://schemas.microsoft.com/office/drawing/2014/main" id="{E2E3F4DE-7150-9570-DA8B-D70FC4FA842D}"/>
              </a:ext>
            </a:extLst>
          </p:cNvPr>
          <p:cNvSpPr txBox="1"/>
          <p:nvPr/>
        </p:nvSpPr>
        <p:spPr>
          <a:xfrm>
            <a:off x="6702242" y="2947617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: 圆角 51">
            <a:extLst>
              <a:ext uri="{FF2B5EF4-FFF2-40B4-BE49-F238E27FC236}">
                <a16:creationId xmlns:a16="http://schemas.microsoft.com/office/drawing/2014/main" id="{10B864EB-1074-3F7B-57FC-EF3DA0F1BA0E}"/>
              </a:ext>
            </a:extLst>
          </p:cNvPr>
          <p:cNvSpPr/>
          <p:nvPr/>
        </p:nvSpPr>
        <p:spPr>
          <a:xfrm>
            <a:off x="6758912" y="3680654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F986AFB-C8C7-7800-76EA-C41382EA98E2}"/>
              </a:ext>
            </a:extLst>
          </p:cNvPr>
          <p:cNvSpPr/>
          <p:nvPr/>
        </p:nvSpPr>
        <p:spPr>
          <a:xfrm>
            <a:off x="6616700" y="3691678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4" name="文本框 70">
            <a:extLst>
              <a:ext uri="{FF2B5EF4-FFF2-40B4-BE49-F238E27FC236}">
                <a16:creationId xmlns:a16="http://schemas.microsoft.com/office/drawing/2014/main" id="{9975A868-2088-B7C4-6A31-18E7584E10A3}"/>
              </a:ext>
            </a:extLst>
          </p:cNvPr>
          <p:cNvSpPr txBox="1"/>
          <p:nvPr/>
        </p:nvSpPr>
        <p:spPr>
          <a:xfrm>
            <a:off x="7431019" y="3822503"/>
            <a:ext cx="151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75">
            <a:extLst>
              <a:ext uri="{FF2B5EF4-FFF2-40B4-BE49-F238E27FC236}">
                <a16:creationId xmlns:a16="http://schemas.microsoft.com/office/drawing/2014/main" id="{97F593F7-04F0-24D6-1093-9D3F683718AB}"/>
              </a:ext>
            </a:extLst>
          </p:cNvPr>
          <p:cNvSpPr txBox="1"/>
          <p:nvPr/>
        </p:nvSpPr>
        <p:spPr>
          <a:xfrm>
            <a:off x="6702242" y="3740237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矩形: 圆角 51">
            <a:extLst>
              <a:ext uri="{FF2B5EF4-FFF2-40B4-BE49-F238E27FC236}">
                <a16:creationId xmlns:a16="http://schemas.microsoft.com/office/drawing/2014/main" id="{99ECF112-3F2E-CE34-7A07-4059FAF31C9B}"/>
              </a:ext>
            </a:extLst>
          </p:cNvPr>
          <p:cNvSpPr/>
          <p:nvPr/>
        </p:nvSpPr>
        <p:spPr>
          <a:xfrm>
            <a:off x="6758912" y="4469641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5E8E7B8-55EE-21C4-A600-27243FA997C6}"/>
              </a:ext>
            </a:extLst>
          </p:cNvPr>
          <p:cNvSpPr/>
          <p:nvPr/>
        </p:nvSpPr>
        <p:spPr>
          <a:xfrm>
            <a:off x="6616700" y="4480665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8" name="文本框 70">
            <a:extLst>
              <a:ext uri="{FF2B5EF4-FFF2-40B4-BE49-F238E27FC236}">
                <a16:creationId xmlns:a16="http://schemas.microsoft.com/office/drawing/2014/main" id="{6F987605-C632-9873-28F5-8B1CACE50940}"/>
              </a:ext>
            </a:extLst>
          </p:cNvPr>
          <p:cNvSpPr txBox="1"/>
          <p:nvPr/>
        </p:nvSpPr>
        <p:spPr>
          <a:xfrm>
            <a:off x="7431019" y="4611490"/>
            <a:ext cx="2466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75">
            <a:extLst>
              <a:ext uri="{FF2B5EF4-FFF2-40B4-BE49-F238E27FC236}">
                <a16:creationId xmlns:a16="http://schemas.microsoft.com/office/drawing/2014/main" id="{6947BE7A-612B-D0EA-964D-D77ACB0F84AB}"/>
              </a:ext>
            </a:extLst>
          </p:cNvPr>
          <p:cNvSpPr txBox="1"/>
          <p:nvPr/>
        </p:nvSpPr>
        <p:spPr>
          <a:xfrm>
            <a:off x="6702242" y="4529224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矩形: 圆角 51">
            <a:extLst>
              <a:ext uri="{FF2B5EF4-FFF2-40B4-BE49-F238E27FC236}">
                <a16:creationId xmlns:a16="http://schemas.microsoft.com/office/drawing/2014/main" id="{F64EFFE9-1CD6-C5B4-BA17-DD991BD68E50}"/>
              </a:ext>
            </a:extLst>
          </p:cNvPr>
          <p:cNvSpPr/>
          <p:nvPr/>
        </p:nvSpPr>
        <p:spPr>
          <a:xfrm>
            <a:off x="6758912" y="5249105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77ACD6D-DF8D-FE34-1566-08F4ABDD9E47}"/>
              </a:ext>
            </a:extLst>
          </p:cNvPr>
          <p:cNvSpPr/>
          <p:nvPr/>
        </p:nvSpPr>
        <p:spPr>
          <a:xfrm>
            <a:off x="6616700" y="5260129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2" name="文本框 70">
            <a:extLst>
              <a:ext uri="{FF2B5EF4-FFF2-40B4-BE49-F238E27FC236}">
                <a16:creationId xmlns:a16="http://schemas.microsoft.com/office/drawing/2014/main" id="{1A061B38-30FB-756B-E78B-A437C92A7947}"/>
              </a:ext>
            </a:extLst>
          </p:cNvPr>
          <p:cNvSpPr txBox="1"/>
          <p:nvPr/>
        </p:nvSpPr>
        <p:spPr>
          <a:xfrm>
            <a:off x="7431019" y="5390954"/>
            <a:ext cx="151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网页展示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75">
            <a:extLst>
              <a:ext uri="{FF2B5EF4-FFF2-40B4-BE49-F238E27FC236}">
                <a16:creationId xmlns:a16="http://schemas.microsoft.com/office/drawing/2014/main" id="{199FBEF4-E328-D961-76F9-ED86BDE6379C}"/>
              </a:ext>
            </a:extLst>
          </p:cNvPr>
          <p:cNvSpPr txBox="1"/>
          <p:nvPr/>
        </p:nvSpPr>
        <p:spPr>
          <a:xfrm>
            <a:off x="6702242" y="5308688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06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A1A9A3-32D3-B9BD-BB19-D737919F2887}"/>
              </a:ext>
            </a:extLst>
          </p:cNvPr>
          <p:cNvSpPr txBox="1"/>
          <p:nvPr/>
        </p:nvSpPr>
        <p:spPr>
          <a:xfrm>
            <a:off x="1120111" y="193980"/>
            <a:ext cx="94149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Database design</a:t>
            </a: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46A75-4C20-CBA6-1A3C-A0FA681869B2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DC01AF-CE69-4587-B434-FC082A8F43E6}"/>
              </a:ext>
            </a:extLst>
          </p:cNvPr>
          <p:cNvGrpSpPr/>
          <p:nvPr/>
        </p:nvGrpSpPr>
        <p:grpSpPr>
          <a:xfrm>
            <a:off x="116812" y="1143662"/>
            <a:ext cx="8633487" cy="870170"/>
            <a:chOff x="935401" y="1633222"/>
            <a:chExt cx="7327544" cy="870170"/>
          </a:xfrm>
        </p:grpSpPr>
        <p:sp>
          <p:nvSpPr>
            <p:cNvPr id="22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7DF9D9E2-1BF2-45BC-A588-35F6C2B34477}"/>
                </a:ext>
              </a:extLst>
            </p:cNvPr>
            <p:cNvSpPr txBox="1"/>
            <p:nvPr/>
          </p:nvSpPr>
          <p:spPr>
            <a:xfrm>
              <a:off x="1109522" y="2226393"/>
              <a:ext cx="7153423" cy="27699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</p:txBody>
        </p:sp>
        <p:sp>
          <p:nvSpPr>
            <p:cNvPr id="23" name="iṩļïḓè">
              <a:extLst>
                <a:ext uri="{FF2B5EF4-FFF2-40B4-BE49-F238E27FC236}">
                  <a16:creationId xmlns:a16="http://schemas.microsoft.com/office/drawing/2014/main" id="{0BF02904-DB53-448A-95E3-9475DA0A125F}"/>
                </a:ext>
              </a:extLst>
            </p:cNvPr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用户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4DC01E17-7A74-4781-8EA8-5CA083F2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6" y="2013832"/>
            <a:ext cx="2482503" cy="266526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60796F-8D92-9B65-98D4-EF2026184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590" y="1485881"/>
            <a:ext cx="7772400" cy="44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2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A1A9A3-32D3-B9BD-BB19-D737919F2887}"/>
              </a:ext>
            </a:extLst>
          </p:cNvPr>
          <p:cNvSpPr txBox="1"/>
          <p:nvPr/>
        </p:nvSpPr>
        <p:spPr>
          <a:xfrm>
            <a:off x="1120111" y="193980"/>
            <a:ext cx="94149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Database design</a:t>
            </a: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46A75-4C20-CBA6-1A3C-A0FA681869B2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DC01AF-CE69-4587-B434-FC082A8F43E6}"/>
              </a:ext>
            </a:extLst>
          </p:cNvPr>
          <p:cNvGrpSpPr/>
          <p:nvPr/>
        </p:nvGrpSpPr>
        <p:grpSpPr>
          <a:xfrm>
            <a:off x="116812" y="1143662"/>
            <a:ext cx="8633487" cy="870170"/>
            <a:chOff x="935401" y="1633222"/>
            <a:chExt cx="7327544" cy="870170"/>
          </a:xfrm>
        </p:grpSpPr>
        <p:sp>
          <p:nvSpPr>
            <p:cNvPr id="22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7DF9D9E2-1BF2-45BC-A588-35F6C2B34477}"/>
                </a:ext>
              </a:extLst>
            </p:cNvPr>
            <p:cNvSpPr txBox="1"/>
            <p:nvPr/>
          </p:nvSpPr>
          <p:spPr>
            <a:xfrm>
              <a:off x="1109522" y="2226393"/>
              <a:ext cx="7153423" cy="27699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</p:txBody>
        </p:sp>
        <p:sp>
          <p:nvSpPr>
            <p:cNvPr id="23" name="iṩļïḓè">
              <a:extLst>
                <a:ext uri="{FF2B5EF4-FFF2-40B4-BE49-F238E27FC236}">
                  <a16:creationId xmlns:a16="http://schemas.microsoft.com/office/drawing/2014/main" id="{0BF02904-DB53-448A-95E3-9475DA0A125F}"/>
                </a:ext>
              </a:extLst>
            </p:cNvPr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购物车和订单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AEF0CF89-EA4E-4251-B268-F0867B783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9" y="2781939"/>
            <a:ext cx="5445201" cy="24265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A92C95-705C-B38E-6D65-4195C5BF1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970" y="1143662"/>
            <a:ext cx="4058085" cy="26633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1362F4-F303-0DDA-77C9-959064004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970" y="3894335"/>
            <a:ext cx="3709086" cy="26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2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A1A9A3-32D3-B9BD-BB19-D737919F2887}"/>
              </a:ext>
            </a:extLst>
          </p:cNvPr>
          <p:cNvSpPr txBox="1"/>
          <p:nvPr/>
        </p:nvSpPr>
        <p:spPr>
          <a:xfrm>
            <a:off x="1120111" y="193980"/>
            <a:ext cx="94149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Database design</a:t>
            </a: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46A75-4C20-CBA6-1A3C-A0FA681869B2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DC01AF-CE69-4587-B434-FC082A8F43E6}"/>
              </a:ext>
            </a:extLst>
          </p:cNvPr>
          <p:cNvGrpSpPr/>
          <p:nvPr/>
        </p:nvGrpSpPr>
        <p:grpSpPr>
          <a:xfrm>
            <a:off x="116812" y="1143662"/>
            <a:ext cx="8633487" cy="870170"/>
            <a:chOff x="935401" y="1633222"/>
            <a:chExt cx="7327544" cy="870170"/>
          </a:xfrm>
        </p:grpSpPr>
        <p:sp>
          <p:nvSpPr>
            <p:cNvPr id="22" name="Synergistically utilize technically sound portals with frictionless chains. Dramatically customize…">
              <a:extLst>
                <a:ext uri="{FF2B5EF4-FFF2-40B4-BE49-F238E27FC236}">
                  <a16:creationId xmlns:a16="http://schemas.microsoft.com/office/drawing/2014/main" id="{7DF9D9E2-1BF2-45BC-A588-35F6C2B34477}"/>
                </a:ext>
              </a:extLst>
            </p:cNvPr>
            <p:cNvSpPr txBox="1"/>
            <p:nvPr/>
          </p:nvSpPr>
          <p:spPr>
            <a:xfrm>
              <a:off x="1109522" y="2226393"/>
              <a:ext cx="7153423" cy="27699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endParaRPr lang="en-US" altLang="zh-CN" dirty="0">
                <a:solidFill>
                  <a:srgbClr val="0E0E0E"/>
                </a:solidFill>
                <a:latin typeface=".SF NS"/>
                <a:sym typeface="思源黑体 Medium" panose="020B0600000000000000" pitchFamily="34" charset="-122"/>
              </a:endParaRPr>
            </a:p>
          </p:txBody>
        </p:sp>
        <p:sp>
          <p:nvSpPr>
            <p:cNvPr id="23" name="iṩļïḓè">
              <a:extLst>
                <a:ext uri="{FF2B5EF4-FFF2-40B4-BE49-F238E27FC236}">
                  <a16:creationId xmlns:a16="http://schemas.microsoft.com/office/drawing/2014/main" id="{0BF02904-DB53-448A-95E3-9475DA0A125F}"/>
                </a:ext>
              </a:extLst>
            </p:cNvPr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书籍管理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E809C5FF-5BAB-478C-9DEF-BE954504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6" y="1837663"/>
            <a:ext cx="4667697" cy="404202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A5AE698-997F-9B54-4485-289D3421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942" y="1837663"/>
            <a:ext cx="6378615" cy="38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4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A1A9A3-32D3-B9BD-BB19-D737919F2887}"/>
              </a:ext>
            </a:extLst>
          </p:cNvPr>
          <p:cNvSpPr txBox="1"/>
          <p:nvPr/>
        </p:nvSpPr>
        <p:spPr>
          <a:xfrm>
            <a:off x="1120111" y="193980"/>
            <a:ext cx="8977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 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Database design</a:t>
            </a: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46A75-4C20-CBA6-1A3C-A0FA681869B2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31CE474A-26EF-4AE6-9043-3830FE709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21" y="1143662"/>
            <a:ext cx="8220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674947"/>
            <a:ext cx="70264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网页展示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Web Presentation</a:t>
            </a:r>
            <a:endParaRPr lang="en-US" altLang="zh-CN" sz="3200" dirty="0">
              <a:solidFill>
                <a:schemeClr val="bg1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97976"/>
            <a:ext cx="21355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06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61D03-C1A9-B0F3-3FE4-14895CE67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矩形 43">
            <a:extLst>
              <a:ext uri="{FF2B5EF4-FFF2-40B4-BE49-F238E27FC236}">
                <a16:creationId xmlns:a16="http://schemas.microsoft.com/office/drawing/2014/main" id="{2CE3F3FB-658C-5FE8-4746-54170B5F42A3}"/>
              </a:ext>
            </a:extLst>
          </p:cNvPr>
          <p:cNvSpPr/>
          <p:nvPr/>
        </p:nvSpPr>
        <p:spPr>
          <a:xfrm>
            <a:off x="0" y="1498060"/>
            <a:ext cx="12192000" cy="3861880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3C87CF4-982B-06A2-B971-79798C819D8C}"/>
              </a:ext>
            </a:extLst>
          </p:cNvPr>
          <p:cNvCxnSpPr/>
          <p:nvPr/>
        </p:nvCxnSpPr>
        <p:spPr>
          <a:xfrm>
            <a:off x="0" y="3758443"/>
            <a:ext cx="3771900" cy="0"/>
          </a:xfrm>
          <a:prstGeom prst="line">
            <a:avLst/>
          </a:prstGeom>
          <a:ln w="38100">
            <a:solidFill>
              <a:srgbClr val="FECA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081D00C-3A50-1F09-6D7A-B2EBBFC8519B}"/>
              </a:ext>
            </a:extLst>
          </p:cNvPr>
          <p:cNvCxnSpPr/>
          <p:nvPr/>
        </p:nvCxnSpPr>
        <p:spPr>
          <a:xfrm>
            <a:off x="0" y="5816600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2118B5B-D5DD-A77F-124B-9D773809C372}"/>
              </a:ext>
            </a:extLst>
          </p:cNvPr>
          <p:cNvCxnSpPr/>
          <p:nvPr/>
        </p:nvCxnSpPr>
        <p:spPr>
          <a:xfrm>
            <a:off x="0" y="1041399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">
            <a:extLst>
              <a:ext uri="{FF2B5EF4-FFF2-40B4-BE49-F238E27FC236}">
                <a16:creationId xmlns:a16="http://schemas.microsoft.com/office/drawing/2014/main" id="{317031BB-3018-222E-7B33-B6CFC866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6908800" y="1163442"/>
            <a:ext cx="4559300" cy="4531116"/>
          </a:xfrm>
          <a:prstGeom prst="flowChartConnector">
            <a:avLst/>
          </a:prstGeom>
        </p:spPr>
      </p:pic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16623FB7-761A-B0F0-9B30-24C0B820F0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r="12280"/>
          <a:stretch>
            <a:fillRect/>
          </a:stretch>
        </p:blipFill>
        <p:spPr>
          <a:xfrm>
            <a:off x="191229" y="1641908"/>
            <a:ext cx="11809542" cy="371803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AD7B4B4-0A14-4133-D4FC-608E5CCDA110}"/>
              </a:ext>
            </a:extLst>
          </p:cNvPr>
          <p:cNvSpPr txBox="1"/>
          <p:nvPr/>
        </p:nvSpPr>
        <p:spPr>
          <a:xfrm>
            <a:off x="336598" y="1663687"/>
            <a:ext cx="790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感谢老师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的批评指正！</a:t>
            </a:r>
            <a:endParaRPr lang="en-US" altLang="zh-CN" sz="5400" b="0" i="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Report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and Display of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Big Data </a:t>
            </a:r>
            <a:r>
              <a:rPr lang="en" altLang="zh-CN" dirty="0">
                <a:solidFill>
                  <a:schemeClr val="bg1"/>
                </a:solidFill>
                <a:latin typeface="Arial" panose="020B0604020202090204" pitchFamily="34" charset="0"/>
              </a:rPr>
              <a:t>T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ruth </a:t>
            </a:r>
            <a:r>
              <a:rPr lang="en" altLang="zh-CN" dirty="0">
                <a:solidFill>
                  <a:schemeClr val="bg1"/>
                </a:solidFill>
                <a:latin typeface="Arial" panose="020B0604020202090204" pitchFamily="34" charset="0"/>
              </a:rPr>
              <a:t>R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ecommendation </a:t>
            </a:r>
            <a:r>
              <a:rPr lang="en" altLang="zh-CN" dirty="0">
                <a:solidFill>
                  <a:schemeClr val="bg1"/>
                </a:solidFill>
                <a:latin typeface="Arial" panose="020B0604020202090204" pitchFamily="34" charset="0"/>
              </a:rPr>
              <a:t>S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ystem</a:t>
            </a:r>
          </a:p>
          <a:p>
            <a:b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EB8B9D-9A57-95E4-A49E-3010F65B8F6D}"/>
              </a:ext>
            </a:extLst>
          </p:cNvPr>
          <p:cNvSpPr txBox="1"/>
          <p:nvPr/>
        </p:nvSpPr>
        <p:spPr>
          <a:xfrm>
            <a:off x="774700" y="16958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4671BC-459B-B81E-D638-80603C46FE91}"/>
              </a:ext>
            </a:extLst>
          </p:cNvPr>
          <p:cNvSpPr txBox="1"/>
          <p:nvPr/>
        </p:nvSpPr>
        <p:spPr>
          <a:xfrm>
            <a:off x="723900" y="586186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932F6F-E4F4-37EE-126A-1D549FB8C430}"/>
              </a:ext>
            </a:extLst>
          </p:cNvPr>
          <p:cNvGrpSpPr/>
          <p:nvPr/>
        </p:nvGrpSpPr>
        <p:grpSpPr>
          <a:xfrm>
            <a:off x="492497" y="4249010"/>
            <a:ext cx="5923807" cy="703947"/>
            <a:chOff x="552427" y="4215104"/>
            <a:chExt cx="5502390" cy="915752"/>
          </a:xfrm>
        </p:grpSpPr>
        <p:sp>
          <p:nvSpPr>
            <p:cNvPr id="5" name="流程图: 终止 37">
              <a:extLst>
                <a:ext uri="{FF2B5EF4-FFF2-40B4-BE49-F238E27FC236}">
                  <a16:creationId xmlns:a16="http://schemas.microsoft.com/office/drawing/2014/main" id="{D34D54C6-A19F-6475-DF09-F686F1F7CD26}"/>
                </a:ext>
              </a:extLst>
            </p:cNvPr>
            <p:cNvSpPr/>
            <p:nvPr/>
          </p:nvSpPr>
          <p:spPr>
            <a:xfrm>
              <a:off x="552427" y="4215104"/>
              <a:ext cx="5292750" cy="915752"/>
            </a:xfrm>
            <a:prstGeom prst="roundRect">
              <a:avLst>
                <a:gd name="adj" fmla="val 5000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34">
              <a:extLst>
                <a:ext uri="{FF2B5EF4-FFF2-40B4-BE49-F238E27FC236}">
                  <a16:creationId xmlns:a16="http://schemas.microsoft.com/office/drawing/2014/main" id="{FC9579E0-CBFA-5496-FA99-8AA437BB3774}"/>
                </a:ext>
              </a:extLst>
            </p:cNvPr>
            <p:cNvSpPr txBox="1"/>
            <p:nvPr/>
          </p:nvSpPr>
          <p:spPr>
            <a:xfrm>
              <a:off x="568640" y="4432358"/>
              <a:ext cx="5486177" cy="48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汇报人：何锦诚</a:t>
              </a:r>
              <a:r>
                <a:rPr lang="en-US" altLang="zh-CN" dirty="0"/>
                <a:t> </a:t>
              </a:r>
              <a:r>
                <a:rPr lang="zh-CN" altLang="en-US" dirty="0"/>
                <a:t>郑宇榕</a:t>
              </a:r>
              <a:r>
                <a:rPr lang="en-US" altLang="zh-CN" dirty="0"/>
                <a:t>     </a:t>
              </a:r>
              <a:r>
                <a:rPr lang="zh-CN" altLang="en-US" dirty="0"/>
                <a:t>汇报时间：</a:t>
              </a:r>
              <a:r>
                <a:rPr lang="en-US" altLang="zh-CN" dirty="0"/>
                <a:t>2024</a:t>
              </a:r>
              <a:r>
                <a:rPr lang="zh-CN" altLang="en-US" dirty="0"/>
                <a:t>年</a:t>
              </a:r>
              <a:r>
                <a:rPr lang="en-US" altLang="zh-CN" dirty="0"/>
                <a:t>12</a:t>
              </a:r>
              <a:r>
                <a:rPr lang="zh-CN" altLang="en-US" dirty="0"/>
                <a:t>月</a:t>
              </a:r>
              <a:r>
                <a:rPr lang="en-US" altLang="zh-CN" dirty="0"/>
                <a:t>30</a:t>
              </a:r>
              <a:r>
                <a:rPr lang="zh-CN" altLang="en-US" dirty="0"/>
                <a:t>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73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961"/>
            <a:ext cx="12192000" cy="81409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D4A">
              <a:alpha val="28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11800" y="2644170"/>
            <a:ext cx="53721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需求分析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Demand Analysis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83800" y="2497976"/>
            <a:ext cx="2586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90204" pitchFamily="34" charset="0"/>
              </a:rPr>
              <a:t>01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9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0" y="2755153"/>
            <a:ext cx="12192000" cy="4919695"/>
          </a:xfrm>
          <a:prstGeom prst="roundRect">
            <a:avLst>
              <a:gd name="adj" fmla="val 17847"/>
            </a:avLst>
          </a:prstGeom>
          <a:solidFill>
            <a:srgbClr val="475D4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071888" y="151375"/>
            <a:ext cx="901700" cy="896126"/>
          </a:xfrm>
          <a:prstGeom prst="flowChartConnector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6" b="5816"/>
          <a:stretch/>
        </p:blipFill>
        <p:spPr>
          <a:xfrm>
            <a:off x="1658327" y="1443978"/>
            <a:ext cx="4400208" cy="24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8" b="6748"/>
          <a:stretch/>
        </p:blipFill>
        <p:spPr>
          <a:xfrm>
            <a:off x="6371171" y="1454208"/>
            <a:ext cx="4136970" cy="2375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文本框 12"/>
          <p:cNvSpPr txBox="1"/>
          <p:nvPr/>
        </p:nvSpPr>
        <p:spPr>
          <a:xfrm>
            <a:off x="3273886" y="4020454"/>
            <a:ext cx="161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首页页面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684458" y="4026736"/>
            <a:ext cx="214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书籍详情页面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0112" y="21500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需求分析</a:t>
            </a:r>
            <a:endParaRPr lang="zh-CN" altLang="en-US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842" y="127999"/>
            <a:ext cx="129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D46DA1-6A87-139D-D701-49C295FA7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3" b="5853"/>
          <a:stretch/>
        </p:blipFill>
        <p:spPr>
          <a:xfrm>
            <a:off x="1658327" y="4528399"/>
            <a:ext cx="4400207" cy="24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ED77B2-A5C9-AF36-A473-6C5D2028EC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3" b="5853"/>
          <a:stretch/>
        </p:blipFill>
        <p:spPr>
          <a:xfrm>
            <a:off x="6371168" y="4538852"/>
            <a:ext cx="4400207" cy="24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9BC1ED-8B5C-D60B-7553-7F9AEDD0107E}"/>
              </a:ext>
            </a:extLst>
          </p:cNvPr>
          <p:cNvSpPr txBox="1"/>
          <p:nvPr/>
        </p:nvSpPr>
        <p:spPr>
          <a:xfrm>
            <a:off x="3108331" y="7164295"/>
            <a:ext cx="224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购物车清单页面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86DBF8-26E9-FCD7-E6E6-0089A1C4ACF1}"/>
              </a:ext>
            </a:extLst>
          </p:cNvPr>
          <p:cNvSpPr txBox="1"/>
          <p:nvPr/>
        </p:nvSpPr>
        <p:spPr>
          <a:xfrm>
            <a:off x="7557934" y="7164142"/>
            <a:ext cx="165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订单结算页面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9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11799" y="2540721"/>
            <a:ext cx="584531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System Framework and Division of Labor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23454"/>
            <a:ext cx="2586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877411" y="1209643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827342-79CC-46E6-CA53-6D7B633B77BF}"/>
              </a:ext>
            </a:extLst>
          </p:cNvPr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4B3797-9AB2-3346-A203-DA5ACD3F1351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02A5BB-2C41-0C3B-4A6B-4C130EBB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111" y="1643928"/>
            <a:ext cx="9939775" cy="4578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D56-BB69-2C14-5E33-16FEEB9D6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C0BC259-5A62-EF78-D51B-5CB31A58112E}"/>
              </a:ext>
            </a:extLst>
          </p:cNvPr>
          <p:cNvSpPr/>
          <p:nvPr/>
        </p:nvSpPr>
        <p:spPr>
          <a:xfrm>
            <a:off x="877411" y="1209643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48D858-6343-8E62-148C-9641C1805AE4}"/>
              </a:ext>
            </a:extLst>
          </p:cNvPr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2A699C-0584-3970-DEF4-AE1CBD1F9215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BBC694-394C-2679-518E-7B45C74B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36"/>
          <a:stretch/>
        </p:blipFill>
        <p:spPr>
          <a:xfrm>
            <a:off x="2755166" y="1334527"/>
            <a:ext cx="2366524" cy="50080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6DCDDE-8CB5-E491-21A6-5423E01DD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445" y="1334527"/>
            <a:ext cx="2302714" cy="50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9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936173" y="1147314"/>
            <a:ext cx="0" cy="5766888"/>
          </a:xfrm>
          <a:prstGeom prst="line">
            <a:avLst/>
          </a:prstGeom>
          <a:ln w="19050" cap="rnd">
            <a:solidFill>
              <a:srgbClr val="475D4A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667263" y="1361080"/>
            <a:ext cx="537820" cy="537824"/>
            <a:chOff x="6667263" y="2169440"/>
            <a:chExt cx="537820" cy="537824"/>
          </a:xfrm>
        </p:grpSpPr>
        <p:sp>
          <p:nvSpPr>
            <p:cNvPr id="29" name="ïṡḷîde"/>
            <p:cNvSpPr/>
            <p:nvPr/>
          </p:nvSpPr>
          <p:spPr>
            <a:xfrm>
              <a:off x="6667263" y="2169440"/>
              <a:ext cx="537820" cy="537824"/>
            </a:xfrm>
            <a:prstGeom prst="ellipse">
              <a:avLst/>
            </a:prstGeom>
            <a:solidFill>
              <a:srgbClr val="FECA07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0" name="ïṧ1ïḋe"/>
            <p:cNvSpPr/>
            <p:nvPr/>
          </p:nvSpPr>
          <p:spPr bwMode="auto">
            <a:xfrm>
              <a:off x="6799055" y="2362711"/>
              <a:ext cx="274236" cy="197898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64163" y="3115559"/>
            <a:ext cx="537820" cy="537824"/>
            <a:chOff x="6667263" y="3979415"/>
            <a:chExt cx="537820" cy="537824"/>
          </a:xfrm>
        </p:grpSpPr>
        <p:sp>
          <p:nvSpPr>
            <p:cNvPr id="31" name="íśḷïdè"/>
            <p:cNvSpPr/>
            <p:nvPr/>
          </p:nvSpPr>
          <p:spPr>
            <a:xfrm>
              <a:off x="6667263" y="3979415"/>
              <a:ext cx="537820" cy="537824"/>
            </a:xfrm>
            <a:prstGeom prst="ellipse">
              <a:avLst/>
            </a:prstGeom>
            <a:solidFill>
              <a:srgbClr val="475D4A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2" name="ïšḷîḓê"/>
            <p:cNvSpPr/>
            <p:nvPr/>
          </p:nvSpPr>
          <p:spPr bwMode="auto">
            <a:xfrm>
              <a:off x="6799055" y="4129628"/>
              <a:ext cx="274236" cy="26888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8426" y="1305733"/>
            <a:ext cx="4110831" cy="1747077"/>
            <a:chOff x="935400" y="1633222"/>
            <a:chExt cx="3489007" cy="1747077"/>
          </a:xfrm>
        </p:grpSpPr>
        <p:sp>
          <p:nvSpPr>
            <p:cNvPr id="34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3165673" cy="115390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 前端开发与网页设计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 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接口设计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r>
                <a:rPr lang="en-US" altLang="zh-CN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dirty="0">
                  <a:solidFill>
                    <a:srgbClr val="0E0E0E"/>
                  </a:solidFill>
                  <a:effectLst/>
                  <a:latin typeface=".SF NS"/>
                </a:rPr>
                <a:t> </a:t>
              </a:r>
              <a:r>
                <a:rPr lang="zh-CN" altLang="en-US" sz="1600" dirty="0">
                  <a:solidFill>
                    <a:srgbClr val="0E0E0E"/>
                  </a:solidFill>
                  <a:latin typeface=".SF NS"/>
                </a:rPr>
                <a:t>各板块联调和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文档整合</a:t>
              </a:r>
            </a:p>
            <a:p>
              <a:endParaRPr lang="zh-CN" altLang="en-US" sz="1400" dirty="0">
                <a:latin typeface="+mn-ea"/>
                <a:sym typeface="思源黑体 Medium" panose="020B0600000000000000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endParaRPr>
            </a:p>
          </p:txBody>
        </p:sp>
        <p:sp>
          <p:nvSpPr>
            <p:cNvPr id="35" name="iṩļïḓè"/>
            <p:cNvSpPr txBox="1"/>
            <p:nvPr/>
          </p:nvSpPr>
          <p:spPr bwMode="auto">
            <a:xfrm>
              <a:off x="935400" y="1633222"/>
              <a:ext cx="3489007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何锦诚 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Jincheng He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80572" y="4870038"/>
            <a:ext cx="537820" cy="537824"/>
            <a:chOff x="6667262" y="5789391"/>
            <a:chExt cx="537820" cy="537824"/>
          </a:xfrm>
        </p:grpSpPr>
        <p:sp>
          <p:nvSpPr>
            <p:cNvPr id="44" name="íśḷïdè"/>
            <p:cNvSpPr/>
            <p:nvPr/>
          </p:nvSpPr>
          <p:spPr>
            <a:xfrm>
              <a:off x="6667262" y="5789391"/>
              <a:ext cx="537820" cy="537824"/>
            </a:xfrm>
            <a:prstGeom prst="ellipse">
              <a:avLst/>
            </a:prstGeom>
            <a:solidFill>
              <a:srgbClr val="FECA07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765451" y="5871952"/>
              <a:ext cx="372422" cy="372702"/>
            </a:xfrm>
            <a:custGeom>
              <a:avLst/>
              <a:gdLst>
                <a:gd name="connsiteX0" fmla="*/ 258763 w 336945"/>
                <a:gd name="connsiteY0" fmla="*/ 266700 h 337198"/>
                <a:gd name="connsiteX1" fmla="*/ 255588 w 336945"/>
                <a:gd name="connsiteY1" fmla="*/ 287338 h 337198"/>
                <a:gd name="connsiteX2" fmla="*/ 284164 w 336945"/>
                <a:gd name="connsiteY2" fmla="*/ 312738 h 337198"/>
                <a:gd name="connsiteX3" fmla="*/ 285751 w 336945"/>
                <a:gd name="connsiteY3" fmla="*/ 293688 h 337198"/>
                <a:gd name="connsiteX4" fmla="*/ 287338 w 336945"/>
                <a:gd name="connsiteY4" fmla="*/ 255587 h 337198"/>
                <a:gd name="connsiteX5" fmla="*/ 269875 w 336945"/>
                <a:gd name="connsiteY5" fmla="*/ 257175 h 337198"/>
                <a:gd name="connsiteX6" fmla="*/ 295275 w 336945"/>
                <a:gd name="connsiteY6" fmla="*/ 284162 h 337198"/>
                <a:gd name="connsiteX7" fmla="*/ 315913 w 336945"/>
                <a:gd name="connsiteY7" fmla="*/ 280987 h 337198"/>
                <a:gd name="connsiteX8" fmla="*/ 147768 w 336945"/>
                <a:gd name="connsiteY8" fmla="*/ 107950 h 337198"/>
                <a:gd name="connsiteX9" fmla="*/ 107950 w 336945"/>
                <a:gd name="connsiteY9" fmla="*/ 149095 h 337198"/>
                <a:gd name="connsiteX10" fmla="*/ 147768 w 336945"/>
                <a:gd name="connsiteY10" fmla="*/ 188913 h 337198"/>
                <a:gd name="connsiteX11" fmla="*/ 172986 w 336945"/>
                <a:gd name="connsiteY11" fmla="*/ 180949 h 337198"/>
                <a:gd name="connsiteX12" fmla="*/ 153077 w 336945"/>
                <a:gd name="connsiteY12" fmla="*/ 162368 h 337198"/>
                <a:gd name="connsiteX13" fmla="*/ 153077 w 336945"/>
                <a:gd name="connsiteY13" fmla="*/ 151749 h 337198"/>
                <a:gd name="connsiteX14" fmla="*/ 163695 w 336945"/>
                <a:gd name="connsiteY14" fmla="*/ 151749 h 337198"/>
                <a:gd name="connsiteX15" fmla="*/ 182277 w 336945"/>
                <a:gd name="connsiteY15" fmla="*/ 170331 h 337198"/>
                <a:gd name="connsiteX16" fmla="*/ 188913 w 336945"/>
                <a:gd name="connsiteY16" fmla="*/ 149095 h 337198"/>
                <a:gd name="connsiteX17" fmla="*/ 147768 w 336945"/>
                <a:gd name="connsiteY17" fmla="*/ 107950 h 337198"/>
                <a:gd name="connsiteX18" fmla="*/ 147771 w 336945"/>
                <a:gd name="connsiteY18" fmla="*/ 61912 h 337198"/>
                <a:gd name="connsiteX19" fmla="*/ 61913 w 336945"/>
                <a:gd name="connsiteY19" fmla="*/ 149091 h 337198"/>
                <a:gd name="connsiteX20" fmla="*/ 147771 w 336945"/>
                <a:gd name="connsiteY20" fmla="*/ 234950 h 337198"/>
                <a:gd name="connsiteX21" fmla="*/ 204570 w 336945"/>
                <a:gd name="connsiteY21" fmla="*/ 213815 h 337198"/>
                <a:gd name="connsiteX22" fmla="*/ 182115 w 336945"/>
                <a:gd name="connsiteY22" fmla="*/ 191360 h 337198"/>
                <a:gd name="connsiteX23" fmla="*/ 147771 w 336945"/>
                <a:gd name="connsiteY23" fmla="*/ 203248 h 337198"/>
                <a:gd name="connsiteX24" fmla="*/ 93615 w 336945"/>
                <a:gd name="connsiteY24" fmla="*/ 149091 h 337198"/>
                <a:gd name="connsiteX25" fmla="*/ 147771 w 336945"/>
                <a:gd name="connsiteY25" fmla="*/ 94934 h 337198"/>
                <a:gd name="connsiteX26" fmla="*/ 203249 w 336945"/>
                <a:gd name="connsiteY26" fmla="*/ 149091 h 337198"/>
                <a:gd name="connsiteX27" fmla="*/ 191361 w 336945"/>
                <a:gd name="connsiteY27" fmla="*/ 180793 h 337198"/>
                <a:gd name="connsiteX28" fmla="*/ 215137 w 336945"/>
                <a:gd name="connsiteY28" fmla="*/ 204569 h 337198"/>
                <a:gd name="connsiteX29" fmla="*/ 234951 w 336945"/>
                <a:gd name="connsiteY29" fmla="*/ 149091 h 337198"/>
                <a:gd name="connsiteX30" fmla="*/ 147771 w 336945"/>
                <a:gd name="connsiteY30" fmla="*/ 61912 h 337198"/>
                <a:gd name="connsiteX31" fmla="*/ 147771 w 336945"/>
                <a:gd name="connsiteY31" fmla="*/ 14287 h 337198"/>
                <a:gd name="connsiteX32" fmla="*/ 14288 w 336945"/>
                <a:gd name="connsiteY32" fmla="*/ 148294 h 337198"/>
                <a:gd name="connsiteX33" fmla="*/ 147771 w 336945"/>
                <a:gd name="connsiteY33" fmla="*/ 280987 h 337198"/>
                <a:gd name="connsiteX34" fmla="*/ 238963 w 336945"/>
                <a:gd name="connsiteY34" fmla="*/ 246828 h 337198"/>
                <a:gd name="connsiteX35" fmla="*/ 215174 w 336945"/>
                <a:gd name="connsiteY35" fmla="*/ 223180 h 337198"/>
                <a:gd name="connsiteX36" fmla="*/ 147771 w 336945"/>
                <a:gd name="connsiteY36" fmla="*/ 248142 h 337198"/>
                <a:gd name="connsiteX37" fmla="*/ 47328 w 336945"/>
                <a:gd name="connsiteY37" fmla="*/ 146980 h 337198"/>
                <a:gd name="connsiteX38" fmla="*/ 149093 w 336945"/>
                <a:gd name="connsiteY38" fmla="*/ 47132 h 337198"/>
                <a:gd name="connsiteX39" fmla="*/ 249536 w 336945"/>
                <a:gd name="connsiteY39" fmla="*/ 146980 h 337198"/>
                <a:gd name="connsiteX40" fmla="*/ 224425 w 336945"/>
                <a:gd name="connsiteY40" fmla="*/ 212670 h 337198"/>
                <a:gd name="connsiteX41" fmla="*/ 249536 w 336945"/>
                <a:gd name="connsiteY41" fmla="*/ 236318 h 337198"/>
                <a:gd name="connsiteX42" fmla="*/ 282576 w 336945"/>
                <a:gd name="connsiteY42" fmla="*/ 148294 h 337198"/>
                <a:gd name="connsiteX43" fmla="*/ 147771 w 336945"/>
                <a:gd name="connsiteY43" fmla="*/ 14287 h 337198"/>
                <a:gd name="connsiteX44" fmla="*/ 148794 w 336945"/>
                <a:gd name="connsiteY44" fmla="*/ 0 h 337198"/>
                <a:gd name="connsiteX45" fmla="*/ 296272 w 336945"/>
                <a:gd name="connsiteY45" fmla="*/ 147477 h 337198"/>
                <a:gd name="connsiteX46" fmla="*/ 259402 w 336945"/>
                <a:gd name="connsiteY46" fmla="*/ 244918 h 337198"/>
                <a:gd name="connsiteX47" fmla="*/ 289688 w 336945"/>
                <a:gd name="connsiteY47" fmla="*/ 240967 h 337198"/>
                <a:gd name="connsiteX48" fmla="*/ 294955 w 336945"/>
                <a:gd name="connsiteY48" fmla="*/ 243601 h 337198"/>
                <a:gd name="connsiteX49" fmla="*/ 334458 w 336945"/>
                <a:gd name="connsiteY49" fmla="*/ 283104 h 337198"/>
                <a:gd name="connsiteX50" fmla="*/ 330508 w 336945"/>
                <a:gd name="connsiteY50" fmla="*/ 294955 h 337198"/>
                <a:gd name="connsiteX51" fmla="*/ 298905 w 336945"/>
                <a:gd name="connsiteY51" fmla="*/ 297589 h 337198"/>
                <a:gd name="connsiteX52" fmla="*/ 294955 w 336945"/>
                <a:gd name="connsiteY52" fmla="*/ 329191 h 337198"/>
                <a:gd name="connsiteX53" fmla="*/ 283104 w 336945"/>
                <a:gd name="connsiteY53" fmla="*/ 334458 h 337198"/>
                <a:gd name="connsiteX54" fmla="*/ 243601 w 336945"/>
                <a:gd name="connsiteY54" fmla="*/ 294955 h 337198"/>
                <a:gd name="connsiteX55" fmla="*/ 240968 w 336945"/>
                <a:gd name="connsiteY55" fmla="*/ 289688 h 337198"/>
                <a:gd name="connsiteX56" fmla="*/ 244918 w 336945"/>
                <a:gd name="connsiteY56" fmla="*/ 259403 h 337198"/>
                <a:gd name="connsiteX57" fmla="*/ 147477 w 336945"/>
                <a:gd name="connsiteY57" fmla="*/ 296272 h 337198"/>
                <a:gd name="connsiteX58" fmla="*/ 0 w 336945"/>
                <a:gd name="connsiteY58" fmla="*/ 148794 h 337198"/>
                <a:gd name="connsiteX59" fmla="*/ 148794 w 336945"/>
                <a:gd name="connsiteY59" fmla="*/ 0 h 33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36945" h="337198">
                  <a:moveTo>
                    <a:pt x="258763" y="266700"/>
                  </a:moveTo>
                  <a:lnTo>
                    <a:pt x="255588" y="287338"/>
                  </a:lnTo>
                  <a:lnTo>
                    <a:pt x="284164" y="312738"/>
                  </a:lnTo>
                  <a:lnTo>
                    <a:pt x="285751" y="293688"/>
                  </a:lnTo>
                  <a:close/>
                  <a:moveTo>
                    <a:pt x="287338" y="255587"/>
                  </a:moveTo>
                  <a:lnTo>
                    <a:pt x="269875" y="257175"/>
                  </a:lnTo>
                  <a:lnTo>
                    <a:pt x="295275" y="284162"/>
                  </a:lnTo>
                  <a:lnTo>
                    <a:pt x="315913" y="280987"/>
                  </a:lnTo>
                  <a:close/>
                  <a:moveTo>
                    <a:pt x="147768" y="107950"/>
                  </a:moveTo>
                  <a:cubicBezTo>
                    <a:pt x="126532" y="107950"/>
                    <a:pt x="107950" y="126531"/>
                    <a:pt x="107950" y="149095"/>
                  </a:cubicBezTo>
                  <a:cubicBezTo>
                    <a:pt x="107950" y="170331"/>
                    <a:pt x="126532" y="188913"/>
                    <a:pt x="147768" y="188913"/>
                  </a:cubicBezTo>
                  <a:cubicBezTo>
                    <a:pt x="157059" y="188913"/>
                    <a:pt x="165022" y="186258"/>
                    <a:pt x="172986" y="180949"/>
                  </a:cubicBezTo>
                  <a:cubicBezTo>
                    <a:pt x="172986" y="180949"/>
                    <a:pt x="172986" y="180949"/>
                    <a:pt x="153077" y="162368"/>
                  </a:cubicBezTo>
                  <a:cubicBezTo>
                    <a:pt x="150422" y="159713"/>
                    <a:pt x="150422" y="154404"/>
                    <a:pt x="153077" y="151749"/>
                  </a:cubicBezTo>
                  <a:cubicBezTo>
                    <a:pt x="155731" y="149095"/>
                    <a:pt x="161040" y="149095"/>
                    <a:pt x="163695" y="151749"/>
                  </a:cubicBezTo>
                  <a:lnTo>
                    <a:pt x="182277" y="170331"/>
                  </a:lnTo>
                  <a:cubicBezTo>
                    <a:pt x="186258" y="163695"/>
                    <a:pt x="188913" y="157058"/>
                    <a:pt x="188913" y="149095"/>
                  </a:cubicBezTo>
                  <a:cubicBezTo>
                    <a:pt x="188913" y="126531"/>
                    <a:pt x="170331" y="107950"/>
                    <a:pt x="147768" y="107950"/>
                  </a:cubicBezTo>
                  <a:close/>
                  <a:moveTo>
                    <a:pt x="147771" y="61912"/>
                  </a:moveTo>
                  <a:cubicBezTo>
                    <a:pt x="100219" y="61912"/>
                    <a:pt x="61913" y="101539"/>
                    <a:pt x="61913" y="149091"/>
                  </a:cubicBezTo>
                  <a:cubicBezTo>
                    <a:pt x="61913" y="196644"/>
                    <a:pt x="100219" y="234950"/>
                    <a:pt x="147771" y="234950"/>
                  </a:cubicBezTo>
                  <a:cubicBezTo>
                    <a:pt x="170227" y="234950"/>
                    <a:pt x="190040" y="227024"/>
                    <a:pt x="204570" y="213815"/>
                  </a:cubicBezTo>
                  <a:cubicBezTo>
                    <a:pt x="204570" y="213815"/>
                    <a:pt x="204570" y="213815"/>
                    <a:pt x="182115" y="191360"/>
                  </a:cubicBezTo>
                  <a:cubicBezTo>
                    <a:pt x="172869" y="197965"/>
                    <a:pt x="160980" y="203248"/>
                    <a:pt x="147771" y="203248"/>
                  </a:cubicBezTo>
                  <a:cubicBezTo>
                    <a:pt x="118712" y="203248"/>
                    <a:pt x="93615" y="178151"/>
                    <a:pt x="93615" y="149091"/>
                  </a:cubicBezTo>
                  <a:cubicBezTo>
                    <a:pt x="93615" y="118710"/>
                    <a:pt x="118712" y="94934"/>
                    <a:pt x="147771" y="94934"/>
                  </a:cubicBezTo>
                  <a:cubicBezTo>
                    <a:pt x="178152" y="94934"/>
                    <a:pt x="203249" y="118710"/>
                    <a:pt x="203249" y="149091"/>
                  </a:cubicBezTo>
                  <a:cubicBezTo>
                    <a:pt x="203249" y="160979"/>
                    <a:pt x="199287" y="171547"/>
                    <a:pt x="191361" y="180793"/>
                  </a:cubicBezTo>
                  <a:lnTo>
                    <a:pt x="215137" y="204569"/>
                  </a:lnTo>
                  <a:cubicBezTo>
                    <a:pt x="228346" y="188718"/>
                    <a:pt x="234951" y="170226"/>
                    <a:pt x="234951" y="149091"/>
                  </a:cubicBezTo>
                  <a:cubicBezTo>
                    <a:pt x="234951" y="101539"/>
                    <a:pt x="195324" y="61912"/>
                    <a:pt x="147771" y="61912"/>
                  </a:cubicBezTo>
                  <a:close/>
                  <a:moveTo>
                    <a:pt x="147771" y="14287"/>
                  </a:moveTo>
                  <a:cubicBezTo>
                    <a:pt x="75082" y="14287"/>
                    <a:pt x="14288" y="73407"/>
                    <a:pt x="14288" y="148294"/>
                  </a:cubicBezTo>
                  <a:cubicBezTo>
                    <a:pt x="14288" y="221866"/>
                    <a:pt x="75082" y="280987"/>
                    <a:pt x="147771" y="280987"/>
                  </a:cubicBezTo>
                  <a:cubicBezTo>
                    <a:pt x="183455" y="280987"/>
                    <a:pt x="215174" y="267849"/>
                    <a:pt x="238963" y="246828"/>
                  </a:cubicBezTo>
                  <a:cubicBezTo>
                    <a:pt x="238963" y="246828"/>
                    <a:pt x="238963" y="246828"/>
                    <a:pt x="215174" y="223180"/>
                  </a:cubicBezTo>
                  <a:cubicBezTo>
                    <a:pt x="196671" y="237632"/>
                    <a:pt x="174203" y="248142"/>
                    <a:pt x="147771" y="248142"/>
                  </a:cubicBezTo>
                  <a:cubicBezTo>
                    <a:pt x="93585" y="248142"/>
                    <a:pt x="47328" y="202159"/>
                    <a:pt x="47328" y="146980"/>
                  </a:cubicBezTo>
                  <a:cubicBezTo>
                    <a:pt x="47328" y="91801"/>
                    <a:pt x="93585" y="47132"/>
                    <a:pt x="149093" y="47132"/>
                  </a:cubicBezTo>
                  <a:cubicBezTo>
                    <a:pt x="203279" y="47132"/>
                    <a:pt x="249536" y="91801"/>
                    <a:pt x="249536" y="146980"/>
                  </a:cubicBezTo>
                  <a:cubicBezTo>
                    <a:pt x="249536" y="171942"/>
                    <a:pt x="240284" y="194276"/>
                    <a:pt x="224425" y="212670"/>
                  </a:cubicBezTo>
                  <a:cubicBezTo>
                    <a:pt x="224425" y="212670"/>
                    <a:pt x="224425" y="212670"/>
                    <a:pt x="249536" y="236318"/>
                  </a:cubicBezTo>
                  <a:cubicBezTo>
                    <a:pt x="269360" y="212670"/>
                    <a:pt x="282576" y="181138"/>
                    <a:pt x="282576" y="148294"/>
                  </a:cubicBezTo>
                  <a:cubicBezTo>
                    <a:pt x="282576" y="73407"/>
                    <a:pt x="221782" y="14287"/>
                    <a:pt x="147771" y="14287"/>
                  </a:cubicBezTo>
                  <a:close/>
                  <a:moveTo>
                    <a:pt x="148794" y="0"/>
                  </a:moveTo>
                  <a:cubicBezTo>
                    <a:pt x="229117" y="0"/>
                    <a:pt x="296272" y="65838"/>
                    <a:pt x="296272" y="147477"/>
                  </a:cubicBezTo>
                  <a:cubicBezTo>
                    <a:pt x="296272" y="184347"/>
                    <a:pt x="281787" y="218583"/>
                    <a:pt x="259402" y="244918"/>
                  </a:cubicBezTo>
                  <a:cubicBezTo>
                    <a:pt x="259402" y="244918"/>
                    <a:pt x="259402" y="244918"/>
                    <a:pt x="289688" y="240967"/>
                  </a:cubicBezTo>
                  <a:cubicBezTo>
                    <a:pt x="292322" y="240967"/>
                    <a:pt x="293638" y="242284"/>
                    <a:pt x="294955" y="243601"/>
                  </a:cubicBezTo>
                  <a:cubicBezTo>
                    <a:pt x="294955" y="243601"/>
                    <a:pt x="294955" y="243601"/>
                    <a:pt x="334458" y="283104"/>
                  </a:cubicBezTo>
                  <a:cubicBezTo>
                    <a:pt x="339725" y="287055"/>
                    <a:pt x="335775" y="293639"/>
                    <a:pt x="330508" y="294955"/>
                  </a:cubicBezTo>
                  <a:cubicBezTo>
                    <a:pt x="330508" y="294955"/>
                    <a:pt x="330508" y="294955"/>
                    <a:pt x="298905" y="297589"/>
                  </a:cubicBezTo>
                  <a:cubicBezTo>
                    <a:pt x="298905" y="297589"/>
                    <a:pt x="298905" y="297589"/>
                    <a:pt x="294955" y="329191"/>
                  </a:cubicBezTo>
                  <a:cubicBezTo>
                    <a:pt x="293638" y="337092"/>
                    <a:pt x="287055" y="339725"/>
                    <a:pt x="283104" y="334458"/>
                  </a:cubicBezTo>
                  <a:cubicBezTo>
                    <a:pt x="283104" y="334458"/>
                    <a:pt x="283104" y="334458"/>
                    <a:pt x="243601" y="294955"/>
                  </a:cubicBezTo>
                  <a:cubicBezTo>
                    <a:pt x="242284" y="293639"/>
                    <a:pt x="240968" y="291005"/>
                    <a:pt x="240968" y="289688"/>
                  </a:cubicBezTo>
                  <a:cubicBezTo>
                    <a:pt x="240968" y="289688"/>
                    <a:pt x="240968" y="289688"/>
                    <a:pt x="244918" y="259403"/>
                  </a:cubicBezTo>
                  <a:cubicBezTo>
                    <a:pt x="218583" y="281788"/>
                    <a:pt x="184347" y="296272"/>
                    <a:pt x="147477" y="296272"/>
                  </a:cubicBezTo>
                  <a:cubicBezTo>
                    <a:pt x="67155" y="296272"/>
                    <a:pt x="0" y="229117"/>
                    <a:pt x="0" y="148794"/>
                  </a:cubicBezTo>
                  <a:cubicBezTo>
                    <a:pt x="0" y="67155"/>
                    <a:pt x="67155" y="0"/>
                    <a:pt x="148794" y="0"/>
                  </a:cubicBezTo>
                  <a:close/>
                </a:path>
              </a:pathLst>
            </a:custGeom>
            <a:solidFill>
              <a:schemeClr val="bg1"/>
            </a:solidFill>
            <a:ln w="25400" cap="flat">
              <a:solidFill>
                <a:schemeClr val="bg1">
                  <a:alpha val="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 sz="18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08427" y="3060212"/>
            <a:ext cx="3935011" cy="1500855"/>
            <a:chOff x="935401" y="1633222"/>
            <a:chExt cx="3339782" cy="1500855"/>
          </a:xfrm>
        </p:grpSpPr>
        <p:sp>
          <p:nvSpPr>
            <p:cNvPr id="9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2935845" cy="90768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latin typeface=".SF NS"/>
                </a:rPr>
                <a:t> 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数据库设计与建立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latin typeface=".SF NS"/>
                </a:rPr>
                <a:t> 基于</a:t>
              </a:r>
              <a:r>
                <a:rPr lang="en" altLang="zh-CN" sz="1600" dirty="0">
                  <a:solidFill>
                    <a:srgbClr val="0E0E0E"/>
                  </a:solidFill>
                  <a:effectLst/>
                  <a:latin typeface=".SF NS"/>
                </a:rPr>
                <a:t>Django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的后端开发与接口实现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 </a:t>
              </a:r>
              <a:r>
                <a:rPr lang="zh-CN" altLang="en-US" sz="1600" dirty="0">
                  <a:solidFill>
                    <a:srgbClr val="0E0E0E"/>
                  </a:solidFill>
                  <a:latin typeface=".SF NS"/>
                </a:rPr>
                <a:t>数据模型的设计与开发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pPr>
                <a:lnSpc>
                  <a:spcPct val="120000"/>
                </a:lnSpc>
              </a:pP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endParaRPr>
            </a:p>
          </p:txBody>
        </p:sp>
        <p:sp>
          <p:nvSpPr>
            <p:cNvPr id="11" name="iṩļïḓè"/>
            <p:cNvSpPr txBox="1"/>
            <p:nvPr/>
          </p:nvSpPr>
          <p:spPr bwMode="auto">
            <a:xfrm>
              <a:off x="935401" y="1633222"/>
              <a:ext cx="3339782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郑宇榕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 Yurong Zhen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19175" y="4814691"/>
            <a:ext cx="4110849" cy="1164931"/>
            <a:chOff x="935401" y="1633222"/>
            <a:chExt cx="3489022" cy="1164931"/>
          </a:xfrm>
        </p:grpSpPr>
        <p:sp>
          <p:nvSpPr>
            <p:cNvPr id="13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3314901" cy="57176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 需求分析与产品调研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 数据库的维护、更新和管理</a:t>
              </a:r>
            </a:p>
          </p:txBody>
        </p:sp>
        <p:sp>
          <p:nvSpPr>
            <p:cNvPr id="15" name="iṩļïḓè"/>
            <p:cNvSpPr txBox="1"/>
            <p:nvPr/>
          </p:nvSpPr>
          <p:spPr bwMode="auto">
            <a:xfrm>
              <a:off x="935401" y="1633222"/>
              <a:ext cx="3489008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刘睿哲 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Ruizhe Liu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7A1A9A3-32D3-B9BD-BB19-D737919F2887}"/>
              </a:ext>
            </a:extLst>
          </p:cNvPr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46A75-4C20-CBA6-1A3C-A0FA681869B2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A9A7014-ACF1-97BF-0A88-62030893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9" r="-24"/>
          <a:stretch/>
        </p:blipFill>
        <p:spPr>
          <a:xfrm>
            <a:off x="524044" y="1456331"/>
            <a:ext cx="5887619" cy="439410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  <a:reflection stA="49102" endPos="21909" dir="5400000" sy="-100000" algn="bl" rotWithShape="0"/>
            <a:softEdge rad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8" y="2557517"/>
            <a:ext cx="68166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Tools and Techniques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96913" y="2500940"/>
            <a:ext cx="2078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MyM2FlMjAyZGVmMTc1NjRlYTM1N2E0M2ZkZGNmZD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1008</Words>
  <Application>Microsoft Macintosh PowerPoint</Application>
  <PresentationFormat>宽屏</PresentationFormat>
  <Paragraphs>189</Paragraphs>
  <Slides>25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-apple-system</vt:lpstr>
      <vt:lpstr>.SF NS</vt:lpstr>
      <vt:lpstr>等线</vt:lpstr>
      <vt:lpstr>等线 Light</vt:lpstr>
      <vt:lpstr>华文中宋</vt:lpstr>
      <vt:lpstr>思源黑体</vt:lpstr>
      <vt:lpstr>思源黑体 CN Regular</vt:lpstr>
      <vt:lpstr>思源黑体 Light</vt:lpstr>
      <vt:lpstr>Arial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萌 张</dc:creator>
  <cp:lastModifiedBy>锦诚 何</cp:lastModifiedBy>
  <cp:revision>10</cp:revision>
  <dcterms:created xsi:type="dcterms:W3CDTF">2024-09-12T08:18:13Z</dcterms:created>
  <dcterms:modified xsi:type="dcterms:W3CDTF">2024-12-31T05:12:31Z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1186F98B5FF763A4C5A3E266D7C5BBB8_43</vt:lpwstr>
  </property>
  <property fmtid="{D5CDD505-2E9C-101B-9397-08002B2CF9AE}" pid="3" name="KSOProductBuildVer">
    <vt:lpwstr>2052-6.10.1.8873</vt:lpwstr>
  </property>
</Properties>
</file>